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B4C59AB8-4190-4E19-93C4-D523B4425298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1C89B571-4C6A-4014-8DDD-3BC22AB8511C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2F0EB661-038E-4BE3-B150-8AD0DF1AA236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71E1A4D7-6986-4FBC-A48D-D7D66DC76BEB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5003141-025E-4F97-A4ED-95C78D90662F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55F88805-231D-47C3-BFBD-0F8E81634F4B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520" cy="35974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3884760" y="8685360"/>
            <a:ext cx="296892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D5EE40E9-8B92-411D-9840-A43D1A6A542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1751040" y="609480"/>
            <a:ext cx="8672760" cy="95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b="0" lang="en-US" sz="4800" spc="-1" strike="noStrike" cap="all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Study Life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8" name="Picture 3" descr=""/>
          <p:cNvPicPr/>
          <p:nvPr/>
        </p:nvPicPr>
        <p:blipFill>
          <a:blip r:embed="rId1"/>
          <a:stretch/>
        </p:blipFill>
        <p:spPr>
          <a:xfrm>
            <a:off x="3059640" y="3320280"/>
            <a:ext cx="1825920" cy="1825920"/>
          </a:xfrm>
          <a:prstGeom prst="rect">
            <a:avLst/>
          </a:prstGeom>
          <a:ln>
            <a:noFill/>
          </a:ln>
        </p:spPr>
      </p:pic>
      <p:pic>
        <p:nvPicPr>
          <p:cNvPr id="79" name="Picture 2" descr=""/>
          <p:cNvPicPr/>
          <p:nvPr/>
        </p:nvPicPr>
        <p:blipFill>
          <a:blip r:embed="rId2"/>
          <a:stretch/>
        </p:blipFill>
        <p:spPr>
          <a:xfrm>
            <a:off x="5461920" y="1561680"/>
            <a:ext cx="5331960" cy="5333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135800" y="0"/>
            <a:ext cx="9903240" cy="99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Che cos'è STUDY LIFE? 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1135080" y="992160"/>
            <a:ext cx="9903240" cy="525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E' un applicazione sviluppata per piattaforma android sull'IDE Android Studio utilizzando il linguaggio ad oggetti Java, e il </a:t>
            </a: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linguaggio di formattazione del testo XML</a:t>
            </a: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. Si tratta di un piccolo gestionale digitale che permette all'utente di organizzare la propria vita di studente, permettendogli: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 algn="just">
              <a:lnSpc>
                <a:spcPct val="100000"/>
              </a:lnSpc>
              <a:buClr>
                <a:srgbClr val="a9e023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l'inserimento di materie che prevede la sua scuola, dove gli verrà chiesto di decidere il nome, un colore e un immagine per riconoscerla a colpo d'occhio;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 algn="just">
              <a:lnSpc>
                <a:spcPct val="100000"/>
              </a:lnSpc>
              <a:buClr>
                <a:srgbClr val="a9e023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la gestione dell'orario settimanale;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 algn="just">
              <a:lnSpc>
                <a:spcPct val="100000"/>
              </a:lnSpc>
              <a:buClr>
                <a:srgbClr val="a9e023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di programmare  verifiche;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 algn="just">
              <a:lnSpc>
                <a:spcPct val="100000"/>
              </a:lnSpc>
              <a:buClr>
                <a:srgbClr val="a9e023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di registrare file audio(3GPP);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2960" algn="just">
              <a:lnSpc>
                <a:spcPct val="100000"/>
              </a:lnSpc>
              <a:buClr>
                <a:srgbClr val="a9e023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inserire annotazioni.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L'applicazione è quindi rivolta ad un pubblico di so</a:t>
            </a:r>
            <a:r>
              <a:rPr b="0" lang="en-US" sz="18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li studenti.</a:t>
            </a:r>
            <a:r>
              <a:rPr b="0" lang="en-US" sz="1800" spc="-1" strike="noStrike" cap="sm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 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2" name="Picture 1" descr=""/>
          <p:cNvPicPr/>
          <p:nvPr/>
        </p:nvPicPr>
        <p:blipFill>
          <a:blip r:embed="rId1"/>
          <a:stretch/>
        </p:blipFill>
        <p:spPr>
          <a:xfrm>
            <a:off x="9077400" y="3400560"/>
            <a:ext cx="2740320" cy="3016440"/>
          </a:xfrm>
          <a:prstGeom prst="rect">
            <a:avLst/>
          </a:prstGeom>
          <a:ln>
            <a:noFill/>
          </a:ln>
        </p:spPr>
      </p:pic>
      <p:sp>
        <p:nvSpPr>
          <p:cNvPr id="83" name="CustomShape 3"/>
          <p:cNvSpPr/>
          <p:nvPr/>
        </p:nvSpPr>
        <p:spPr>
          <a:xfrm>
            <a:off x="8046720" y="6126480"/>
            <a:ext cx="178200" cy="34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4" name="Table 1"/>
          <p:cNvGraphicFramePr/>
          <p:nvPr/>
        </p:nvGraphicFramePr>
        <p:xfrm>
          <a:off x="1104840" y="1085760"/>
          <a:ext cx="9905400" cy="4591800"/>
        </p:xfrm>
        <a:graphic>
          <a:graphicData uri="http://schemas.openxmlformats.org/drawingml/2006/table">
            <a:tbl>
              <a:tblPr/>
              <a:tblGrid>
                <a:gridCol w="3301920"/>
                <a:gridCol w="3301920"/>
                <a:gridCol w="3301920"/>
              </a:tblGrid>
              <a:tr h="8877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Analisi SWOT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0642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Qualità utili al conseguimento degli obiettivi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0642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Qualità dannose al conseguimento degli obiettivi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d06423"/>
                    </a:solidFill>
                  </a:tcPr>
                </a:tc>
              </a:tr>
              <a:tr h="1500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Elementi interni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642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600" spc="-1" strike="noStrike">
                          <a:solidFill>
                            <a:srgbClr val="222222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Punti di forza</a:t>
                      </a: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: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29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User friendly.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29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Possibilità di mantenere le registrazioni audio anche in caso di disinstallazione.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6ea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Punti di debolezza: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29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Impossibilità di accedere ai dati da dispositivi multipli.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29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Impossiblità di notificare più verifiche in contemporanea.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6eae7"/>
                    </a:solidFill>
                  </a:tcPr>
                </a:tc>
              </a:tr>
              <a:tr h="2204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Elementi esterni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642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Opportunità: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29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Emergere rapidamente data la ridotta concorrenza in questo settore sul Google Play Store.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6eae7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Rischi: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29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Fissare un prezzo troppo elevato per il target dell'applicazione, quindi non avere un ritorno economico.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285840" indent="-282960">
                        <a:lnSpc>
                          <a:spcPct val="100000"/>
                        </a:lnSpc>
                        <a:buClr>
                          <a:srgbClr val="000000"/>
                        </a:buClr>
                        <a:buFont typeface="Arial"/>
                        <a:buChar char="•"/>
                      </a:pPr>
                      <a:r>
                        <a:rPr b="0" lang="en-US" sz="16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entury Gothic"/>
                        </a:rPr>
                        <a:t>App fantasma sullo Store, a meno di una campagna di marketing iniziale.</a:t>
                      </a:r>
                      <a:endParaRPr b="0" lang="en-US" sz="1800" spc="-1" strike="noStrike">
                        <a:solidFill>
                          <a:srgbClr val="ffffff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6eae7"/>
                    </a:solidFill>
                  </a:tcPr>
                </a:tc>
              </a:tr>
            </a:tbl>
          </a:graphicData>
        </a:graphic>
      </p:graphicFrame>
      <p:sp>
        <p:nvSpPr>
          <p:cNvPr id="85" name="CustomShape 2"/>
          <p:cNvSpPr/>
          <p:nvPr/>
        </p:nvSpPr>
        <p:spPr>
          <a:xfrm>
            <a:off x="1135800" y="0"/>
            <a:ext cx="9903240" cy="99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Strengths-Weaknesses-Opportunities-Threats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7267680" y="2347200"/>
            <a:ext cx="4574160" cy="1749960"/>
          </a:xfrm>
          <a:prstGeom prst="rect">
            <a:avLst/>
          </a:prstGeom>
          <a:ln>
            <a:noFill/>
          </a:ln>
          <a:effectLst>
            <a:outerShdw blurRad="508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/>
        </p:style>
      </p:sp>
      <p:sp>
        <p:nvSpPr>
          <p:cNvPr id="87" name="CustomShape 2"/>
          <p:cNvSpPr/>
          <p:nvPr/>
        </p:nvSpPr>
        <p:spPr>
          <a:xfrm>
            <a:off x="1141560" y="0"/>
            <a:ext cx="9903240" cy="99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Struttura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3"/>
          <p:cNvSpPr/>
          <p:nvPr/>
        </p:nvSpPr>
        <p:spPr>
          <a:xfrm>
            <a:off x="1141560" y="987480"/>
            <a:ext cx="9903240" cy="93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L'applicazione è composta di 5 activity, e da un sistema di Fragment per spostarsi tra le voci del menu(Navigation Drawer).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CustomShape 4"/>
          <p:cNvSpPr/>
          <p:nvPr/>
        </p:nvSpPr>
        <p:spPr>
          <a:xfrm>
            <a:off x="6734160" y="1771560"/>
            <a:ext cx="274032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Splash Screen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5"/>
          <p:cNvSpPr/>
          <p:nvPr/>
        </p:nvSpPr>
        <p:spPr>
          <a:xfrm>
            <a:off x="3914640" y="3044520"/>
            <a:ext cx="93168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Home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6"/>
          <p:cNvSpPr/>
          <p:nvPr/>
        </p:nvSpPr>
        <p:spPr>
          <a:xfrm>
            <a:off x="7705800" y="3514680"/>
            <a:ext cx="130248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Subject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CustomShape 7"/>
          <p:cNvSpPr/>
          <p:nvPr/>
        </p:nvSpPr>
        <p:spPr>
          <a:xfrm>
            <a:off x="7705800" y="2819520"/>
            <a:ext cx="170568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Recordings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8"/>
          <p:cNvSpPr/>
          <p:nvPr/>
        </p:nvSpPr>
        <p:spPr>
          <a:xfrm>
            <a:off x="10534680" y="3514680"/>
            <a:ext cx="93168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Tests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9"/>
          <p:cNvSpPr/>
          <p:nvPr/>
        </p:nvSpPr>
        <p:spPr>
          <a:xfrm>
            <a:off x="10172880" y="2819520"/>
            <a:ext cx="130104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Schedule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10"/>
          <p:cNvSpPr/>
          <p:nvPr/>
        </p:nvSpPr>
        <p:spPr>
          <a:xfrm>
            <a:off x="9306000" y="3514680"/>
            <a:ext cx="93168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Notes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11"/>
          <p:cNvSpPr/>
          <p:nvPr/>
        </p:nvSpPr>
        <p:spPr>
          <a:xfrm>
            <a:off x="8255880" y="2390760"/>
            <a:ext cx="2740320" cy="3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Fragments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12"/>
          <p:cNvSpPr/>
          <p:nvPr/>
        </p:nvSpPr>
        <p:spPr>
          <a:xfrm>
            <a:off x="4742280" y="5448240"/>
            <a:ext cx="149688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SubjectInfo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13"/>
          <p:cNvSpPr/>
          <p:nvPr/>
        </p:nvSpPr>
        <p:spPr>
          <a:xfrm>
            <a:off x="6790320" y="5448240"/>
            <a:ext cx="164268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NewSubject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14"/>
          <p:cNvSpPr/>
          <p:nvPr/>
        </p:nvSpPr>
        <p:spPr>
          <a:xfrm>
            <a:off x="9097560" y="5448240"/>
            <a:ext cx="1351800" cy="362160"/>
          </a:xfrm>
          <a:prstGeom prst="rect">
            <a:avLst/>
          </a:prstGeom>
          <a:ln>
            <a:solidFill>
              <a:srgbClr val="46aac4"/>
            </a:solidFill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NewNote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15"/>
          <p:cNvSpPr/>
          <p:nvPr/>
        </p:nvSpPr>
        <p:spPr>
          <a:xfrm>
            <a:off x="5124600" y="3080520"/>
            <a:ext cx="1830600" cy="287640"/>
          </a:xfrm>
          <a:prstGeom prst="leftArrow">
            <a:avLst>
              <a:gd name="adj1" fmla="val 50000"/>
              <a:gd name="adj2" fmla="val 50000"/>
            </a:avLst>
          </a:prstGeom>
          <a:ln>
            <a:noFill/>
          </a:ln>
          <a:effectLst>
            <a:outerShdw blurRad="50800" dir="5400000" dist="38100" rotWithShape="0">
              <a:srgbClr val="000000">
                <a:alpha val="60000"/>
              </a:srgbClr>
            </a:outerShdw>
          </a:effectLst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/>
        </p:style>
      </p:sp>
      <p:sp>
        <p:nvSpPr>
          <p:cNvPr id="101" name="CustomShape 16"/>
          <p:cNvSpPr/>
          <p:nvPr/>
        </p:nvSpPr>
        <p:spPr>
          <a:xfrm>
            <a:off x="9696600" y="1829160"/>
            <a:ext cx="1830600" cy="287640"/>
          </a:xfrm>
          <a:prstGeom prst="leftArrow">
            <a:avLst>
              <a:gd name="adj1" fmla="val 50000"/>
              <a:gd name="adj2" fmla="val 50000"/>
            </a:avLst>
          </a:prstGeom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2" name="CustomShape 17"/>
          <p:cNvSpPr/>
          <p:nvPr/>
        </p:nvSpPr>
        <p:spPr>
          <a:xfrm>
            <a:off x="10086840" y="1505160"/>
            <a:ext cx="1158840" cy="362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Start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18"/>
          <p:cNvSpPr/>
          <p:nvPr/>
        </p:nvSpPr>
        <p:spPr>
          <a:xfrm flipV="1" rot="20040000">
            <a:off x="4710960" y="2307600"/>
            <a:ext cx="1830600" cy="287280"/>
          </a:xfrm>
          <a:prstGeom prst="leftArrow">
            <a:avLst>
              <a:gd name="adj1" fmla="val 50000"/>
              <a:gd name="adj2" fmla="val 50000"/>
            </a:avLst>
          </a:prstGeom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4" name="CustomShape 19"/>
          <p:cNvSpPr/>
          <p:nvPr/>
        </p:nvSpPr>
        <p:spPr>
          <a:xfrm flipV="1" rot="16080000">
            <a:off x="9418320" y="4655880"/>
            <a:ext cx="920880" cy="286200"/>
          </a:xfrm>
          <a:prstGeom prst="leftArrow">
            <a:avLst>
              <a:gd name="adj1" fmla="val 50000"/>
              <a:gd name="adj2" fmla="val 50000"/>
            </a:avLst>
          </a:prstGeom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5" name="CustomShape 20"/>
          <p:cNvSpPr/>
          <p:nvPr/>
        </p:nvSpPr>
        <p:spPr>
          <a:xfrm flipV="1" rot="17520000">
            <a:off x="7411320" y="4656600"/>
            <a:ext cx="1178640" cy="287640"/>
          </a:xfrm>
          <a:prstGeom prst="leftArrow">
            <a:avLst>
              <a:gd name="adj1" fmla="val 50000"/>
              <a:gd name="adj2" fmla="val 50000"/>
            </a:avLst>
          </a:prstGeom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106" name="CustomShape 21"/>
          <p:cNvSpPr/>
          <p:nvPr/>
        </p:nvSpPr>
        <p:spPr>
          <a:xfrm flipV="1" rot="19740000">
            <a:off x="5353200" y="4651920"/>
            <a:ext cx="1944720" cy="287640"/>
          </a:xfrm>
          <a:prstGeom prst="leftArrow">
            <a:avLst>
              <a:gd name="adj1" fmla="val 50000"/>
              <a:gd name="adj2" fmla="val 50000"/>
            </a:avLst>
          </a:prstGeom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1280160" y="1923120"/>
            <a:ext cx="2134080" cy="3840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135080" y="992160"/>
            <a:ext cx="9903240" cy="202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US" sz="18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Per il salvataggio dei dati è stata utilizzata una classe API Android chiamata SharedPreferences e la libreria Gson di Google. Gson può lavorare con oggetti Java arbitrati inclusi oggetti preesistenti che non hanno codice sorgente. La libreria Gson è tornata utile per convertire oggetti Java nella oro rappresentazione JSON, e nel senso opposto, ovvero da una stringa JSON in un oggetto Java equivalente. 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1135800" y="0"/>
            <a:ext cx="9903240" cy="99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Salvataggio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Picture 6" descr=""/>
          <p:cNvPicPr/>
          <p:nvPr/>
        </p:nvPicPr>
        <p:blipFill>
          <a:blip r:embed="rId1"/>
          <a:stretch/>
        </p:blipFill>
        <p:spPr>
          <a:xfrm>
            <a:off x="1135080" y="3143160"/>
            <a:ext cx="9906480" cy="2818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1135800" y="0"/>
            <a:ext cx="9903240" cy="99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DejaVu Sans"/>
              </a:rPr>
              <a:t>Librerie utilizzate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1135800" y="992160"/>
            <a:ext cx="9533160" cy="118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com.google.code.gson:gson:2.7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com.diogobernardino:williamchart:2.4.0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org.apache.directory.studio:org.apache.commons.io:2.4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3" name="Picture 9" descr=""/>
          <p:cNvPicPr/>
          <p:nvPr/>
        </p:nvPicPr>
        <p:blipFill>
          <a:blip r:embed="rId1"/>
          <a:stretch/>
        </p:blipFill>
        <p:spPr>
          <a:xfrm>
            <a:off x="7020000" y="2809800"/>
            <a:ext cx="3359520" cy="1863000"/>
          </a:xfrm>
          <a:prstGeom prst="rect">
            <a:avLst/>
          </a:prstGeom>
          <a:ln>
            <a:noFill/>
          </a:ln>
        </p:spPr>
      </p:pic>
      <p:pic>
        <p:nvPicPr>
          <p:cNvPr id="114" name="Picture 10" descr=""/>
          <p:cNvPicPr/>
          <p:nvPr/>
        </p:nvPicPr>
        <p:blipFill>
          <a:blip r:embed="rId2"/>
          <a:stretch/>
        </p:blipFill>
        <p:spPr>
          <a:xfrm>
            <a:off x="1486080" y="2809800"/>
            <a:ext cx="4646160" cy="1857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44</TotalTime>
  <Application>LibreOffice/5.1.6.2$Linux_X86_64 LibreOffice_project/10m0$Build-2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2013-07-15T20:26:09Z</dcterms:created>
  <dc:creator/>
  <dc:description/>
  <dc:language>en-US</dc:language>
  <cp:lastModifiedBy/>
  <dcterms:modified xsi:type="dcterms:W3CDTF">2017-06-20T23:00:28Z</dcterms:modified>
  <cp:revision>18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6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